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0" r:id="rId4"/>
    <p:sldId id="261" r:id="rId5"/>
    <p:sldId id="286" r:id="rId6"/>
    <p:sldId id="289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88" r:id="rId19"/>
    <p:sldId id="290" r:id="rId20"/>
    <p:sldId id="287" r:id="rId21"/>
    <p:sldId id="275" r:id="rId22"/>
    <p:sldId id="276" r:id="rId23"/>
    <p:sldId id="278" r:id="rId24"/>
    <p:sldId id="279" r:id="rId25"/>
    <p:sldId id="291" r:id="rId26"/>
    <p:sldId id="281" r:id="rId27"/>
    <p:sldId id="282" r:id="rId28"/>
    <p:sldId id="292" r:id="rId29"/>
    <p:sldId id="293" r:id="rId30"/>
    <p:sldId id="294" r:id="rId31"/>
    <p:sldId id="295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94660"/>
  </p:normalViewPr>
  <p:slideViewPr>
    <p:cSldViewPr>
      <p:cViewPr varScale="1">
        <p:scale>
          <a:sx n="58" d="100"/>
          <a:sy n="58" d="100"/>
        </p:scale>
        <p:origin x="1017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79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55C-1A65-4B5C-8464-9CF9793098C4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D22D4-AFA0-4A5D-BF34-70CD5FFC4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0ED97-2B01-45C5-845D-397F6FFBEC4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EA867-6C9B-42E5-8734-AA6C106B9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800" dirty="0" smtClean="0"/>
              <a:t>3</a:t>
            </a:r>
            <a:r>
              <a:rPr lang="en-US" sz="800" baseline="30000" dirty="0" smtClean="0"/>
              <a:t>rd</a:t>
            </a:r>
            <a:r>
              <a:rPr lang="en-US" sz="800" dirty="0" smtClean="0"/>
              <a:t> nerve nucleus in midbrain level of the superior </a:t>
            </a:r>
            <a:r>
              <a:rPr lang="en-US" sz="800" dirty="0" err="1" smtClean="0"/>
              <a:t>colliculus</a:t>
            </a:r>
            <a:r>
              <a:rPr lang="en-US" sz="800" dirty="0" smtClean="0"/>
              <a:t> along the vertical midline </a:t>
            </a:r>
          </a:p>
          <a:p>
            <a:pPr lvl="1"/>
            <a:r>
              <a:rPr lang="en-US" sz="800" dirty="0" smtClean="0"/>
              <a:t>Exit the brain through the </a:t>
            </a:r>
            <a:r>
              <a:rPr lang="en-US" sz="800" dirty="0" err="1" smtClean="0"/>
              <a:t>interpeduncular</a:t>
            </a:r>
            <a:r>
              <a:rPr lang="en-US" sz="800" dirty="0" smtClean="0"/>
              <a:t> fossa </a:t>
            </a:r>
          </a:p>
          <a:p>
            <a:pPr lvl="1"/>
            <a:r>
              <a:rPr lang="en-US" sz="800" dirty="0" smtClean="0"/>
              <a:t>Runs along the subarachnoid space and pass between superior cerebella artery (top) and posterior cerebral artery (below) </a:t>
            </a:r>
          </a:p>
          <a:p>
            <a:pPr lvl="1"/>
            <a:r>
              <a:rPr lang="en-US" sz="800" dirty="0" smtClean="0"/>
              <a:t>Runs along the lateral wall of cavernous sinus, divides into 2 branches upon entering the orbit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24F9C-E654-E14C-93E1-B40EF86964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5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A867-6C9B-42E5-8734-AA6C106B96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4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Weakness</a:t>
            </a:r>
            <a:r>
              <a:rPr lang="en-GB" baseline="0" dirty="0" smtClean="0"/>
              <a:t> of the </a:t>
            </a:r>
            <a:r>
              <a:rPr lang="en-GB" baseline="0" dirty="0" err="1" smtClean="0"/>
              <a:t>levator</a:t>
            </a:r>
            <a:r>
              <a:rPr lang="en-GB" baseline="0" dirty="0" smtClean="0"/>
              <a:t> =&gt; ptosis</a:t>
            </a:r>
          </a:p>
          <a:p>
            <a:r>
              <a:rPr lang="en-GB" baseline="0" dirty="0" smtClean="0"/>
              <a:t>Unopposed action of the lateral rectus =&gt; abducted in primary position. SO =&gt; </a:t>
            </a:r>
            <a:r>
              <a:rPr lang="en-GB" baseline="0" dirty="0" err="1" smtClean="0"/>
              <a:t>intorsion</a:t>
            </a:r>
            <a:endParaRPr lang="en-GB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A867-6C9B-42E5-8734-AA6C106B96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74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Weakness</a:t>
            </a:r>
            <a:r>
              <a:rPr lang="en-GB" baseline="0" dirty="0" smtClean="0"/>
              <a:t> of the </a:t>
            </a:r>
            <a:r>
              <a:rPr lang="en-GB" baseline="0" dirty="0" err="1" smtClean="0"/>
              <a:t>levator</a:t>
            </a:r>
            <a:r>
              <a:rPr lang="en-GB" baseline="0" dirty="0" smtClean="0"/>
              <a:t> =&gt; ptosis</a:t>
            </a:r>
          </a:p>
          <a:p>
            <a:r>
              <a:rPr lang="en-GB" baseline="0" dirty="0" smtClean="0"/>
              <a:t>Unopposed action of the lateral rectus =&gt; abducted in primary position. SO =&gt; </a:t>
            </a:r>
            <a:r>
              <a:rPr lang="en-GB" baseline="0" dirty="0" err="1" smtClean="0"/>
              <a:t>intorsion</a:t>
            </a:r>
            <a:endParaRPr lang="en-GB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A867-6C9B-42E5-8734-AA6C106B96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Weakness</a:t>
            </a:r>
            <a:r>
              <a:rPr lang="en-GB" baseline="0" dirty="0" smtClean="0"/>
              <a:t> of the </a:t>
            </a:r>
            <a:r>
              <a:rPr lang="en-GB" baseline="0" dirty="0" err="1" smtClean="0"/>
              <a:t>levator</a:t>
            </a:r>
            <a:r>
              <a:rPr lang="en-GB" baseline="0" dirty="0" smtClean="0"/>
              <a:t> =&gt; ptosis</a:t>
            </a:r>
          </a:p>
          <a:p>
            <a:r>
              <a:rPr lang="en-GB" baseline="0" dirty="0" smtClean="0"/>
              <a:t>Unopposed action of the lateral rectus =&gt; abducted in primary position. SO =&gt; </a:t>
            </a:r>
            <a:r>
              <a:rPr lang="en-GB" baseline="0" dirty="0" err="1" smtClean="0"/>
              <a:t>intorsion</a:t>
            </a:r>
            <a:endParaRPr lang="en-GB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A867-6C9B-42E5-8734-AA6C106B96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8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Weakness</a:t>
            </a:r>
            <a:r>
              <a:rPr lang="en-GB" baseline="0" dirty="0" smtClean="0"/>
              <a:t> of the </a:t>
            </a:r>
            <a:r>
              <a:rPr lang="en-GB" baseline="0" dirty="0" err="1" smtClean="0"/>
              <a:t>levator</a:t>
            </a:r>
            <a:r>
              <a:rPr lang="en-GB" baseline="0" dirty="0" smtClean="0"/>
              <a:t> =&gt; ptosis</a:t>
            </a:r>
          </a:p>
          <a:p>
            <a:r>
              <a:rPr lang="en-GB" baseline="0" dirty="0" smtClean="0"/>
              <a:t>Unopposed action of the lateral rectus =&gt; abducted in primary position. SO =&gt; </a:t>
            </a:r>
            <a:r>
              <a:rPr lang="en-GB" baseline="0" dirty="0" err="1" smtClean="0"/>
              <a:t>intorsion</a:t>
            </a:r>
            <a:endParaRPr lang="en-GB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A867-6C9B-42E5-8734-AA6C106B96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1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24F9C-E654-E14C-93E1-B40EF86964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08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Unknown long-standing</a:t>
            </a:r>
            <a:r>
              <a:rPr lang="en-GB" baseline="0" dirty="0" smtClean="0"/>
              <a:t> diabetes or hypertension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EA867-6C9B-42E5-8734-AA6C106B96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4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on micheal\Desktop\Jo-Angkor-Wa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" r="1472" b="47211"/>
          <a:stretch/>
        </p:blipFill>
        <p:spPr bwMode="auto">
          <a:xfrm>
            <a:off x="1" y="-68938"/>
            <a:ext cx="9139052" cy="31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C143-8F2E-4D4F-9F18-CC8C367DFC2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AF36-5241-48D5-9E1F-2A51FFA301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025929"/>
            <a:ext cx="9144000" cy="38320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Jon micheal\Desktop\document\001A00000085caHIAQ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320"/>
            <a:ext cx="1009650" cy="681286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36746" y="-68938"/>
            <a:ext cx="13906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r>
              <a:rPr lang="en-US" sz="2800" b="1" cap="none" spc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endParaRPr lang="en-US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62853" y="554162"/>
            <a:ext cx="29339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Annual COS Congress</a:t>
            </a:r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52400" y="784995"/>
            <a:ext cx="256582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5-6 December 2014</a:t>
            </a:r>
            <a:endParaRPr lang="en-US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8" name="Trapezoid 17"/>
          <p:cNvSpPr/>
          <p:nvPr userDrawn="1"/>
        </p:nvSpPr>
        <p:spPr>
          <a:xfrm>
            <a:off x="990" y="2971201"/>
            <a:ext cx="9144000" cy="76200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66800"/>
            <a:ext cx="8229600" cy="1015340"/>
          </a:xfrm>
        </p:spPr>
        <p:txBody>
          <a:bodyPr/>
          <a:lstStyle/>
          <a:p>
            <a:r>
              <a:rPr lang="en-US" dirty="0" smtClean="0"/>
              <a:t>Click to </a:t>
            </a:r>
            <a:r>
              <a:rPr lang="en-US" dirty="0" err="1" smtClean="0"/>
              <a:t>ed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C143-8F2E-4D4F-9F18-CC8C367DFC2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AF36-5241-48D5-9E1F-2A51FFA301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freedomfromchains.org/images/pic-cambodia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" r="22857" b="40262"/>
          <a:stretch/>
        </p:blipFill>
        <p:spPr bwMode="auto">
          <a:xfrm>
            <a:off x="4495800" y="0"/>
            <a:ext cx="4648200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371600" y="-93025"/>
            <a:ext cx="5257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12</a:t>
            </a:r>
            <a:r>
              <a:rPr lang="en-US" sz="1800" b="1" cap="none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</a:t>
            </a:r>
            <a:r>
              <a:rPr lang="en-US" sz="2800" b="1" cap="none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Annual Cambodian</a:t>
            </a:r>
            <a:r>
              <a:rPr lang="en-US" sz="1200" b="1" cap="non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Ophthalmological Society</a:t>
            </a:r>
            <a:r>
              <a:rPr lang="en-US" sz="1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Congress</a:t>
            </a:r>
          </a:p>
          <a:p>
            <a:pPr algn="ctr"/>
            <a:endParaRPr lang="en-US" sz="1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3" descr="C:\Users\Jon micheal\Desktop\document\001A00000085caHIAQ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09650" cy="681286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745351" y="310761"/>
            <a:ext cx="25658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l"/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5-6 December 2014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2" name="Trapezoid 11"/>
          <p:cNvSpPr/>
          <p:nvPr userDrawn="1"/>
        </p:nvSpPr>
        <p:spPr>
          <a:xfrm>
            <a:off x="0" y="902525"/>
            <a:ext cx="9144000" cy="762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C52D-2081-D544-B592-E36C79014650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2D3E-9CEB-9C42-8A75-B4E443D67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2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5C143-8F2E-4D4F-9F18-CC8C367DFC2B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5AF36-5241-48D5-9E1F-2A51FFA3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Third nerve palsy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5867400"/>
            <a:ext cx="27432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 Vichhey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2129119"/>
            <a:ext cx="8005907" cy="4195481"/>
          </a:xfrm>
        </p:spPr>
        <p:txBody>
          <a:bodyPr/>
          <a:lstStyle/>
          <a:p>
            <a:r>
              <a:rPr lang="en-GB" dirty="0" smtClean="0"/>
              <a:t>Pass between the posterior cerebral and superior cerebellar arteries to posterior communicating artery</a:t>
            </a:r>
          </a:p>
          <a:p>
            <a:r>
              <a:rPr lang="en-GB" dirty="0" smtClean="0"/>
              <a:t>Commonly : isolated 3</a:t>
            </a:r>
            <a:r>
              <a:rPr lang="en-GB" baseline="30000" dirty="0" smtClean="0"/>
              <a:t>rd</a:t>
            </a:r>
            <a:r>
              <a:rPr lang="en-GB" dirty="0" smtClean="0"/>
              <a:t> nerve palsy</a:t>
            </a:r>
          </a:p>
          <a:p>
            <a:r>
              <a:rPr lang="en-GB" dirty="0" smtClean="0"/>
              <a:t>Cause:</a:t>
            </a:r>
          </a:p>
          <a:p>
            <a:pPr lvl="1"/>
            <a:r>
              <a:rPr lang="en-GB" dirty="0" smtClean="0"/>
              <a:t>Aneurysm (posterior communicating artery, at its junction with the internal carotid artery)</a:t>
            </a:r>
          </a:p>
          <a:p>
            <a:pPr lvl="1"/>
            <a:r>
              <a:rPr lang="en-GB" dirty="0" smtClean="0"/>
              <a:t>Head trauma (extradural or subdural hematoma)</a:t>
            </a:r>
          </a:p>
        </p:txBody>
      </p:sp>
    </p:spTree>
    <p:extLst>
      <p:ext uri="{BB962C8B-B14F-4D97-AF65-F5344CB8AC3E}">
        <p14:creationId xmlns:p14="http://schemas.microsoft.com/office/powerpoint/2010/main" val="42465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5" y="1182848"/>
            <a:ext cx="7518662" cy="4395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52" y="524195"/>
            <a:ext cx="6610382" cy="589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Intracavernous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2156389"/>
            <a:ext cx="8005907" cy="454921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Enter the cavernous sinus</a:t>
            </a:r>
          </a:p>
          <a:p>
            <a:r>
              <a:rPr lang="en-GB" dirty="0" smtClean="0"/>
              <a:t>Anterior part =&gt; divide into superior and inferior branches</a:t>
            </a:r>
          </a:p>
          <a:p>
            <a:r>
              <a:rPr lang="en-GB" dirty="0" smtClean="0"/>
              <a:t>Cause</a:t>
            </a:r>
          </a:p>
          <a:p>
            <a:pPr lvl="1"/>
            <a:r>
              <a:rPr lang="en-GB" dirty="0" smtClean="0"/>
              <a:t>Diabetes: cause a vascular palsy (spares the pupil)</a:t>
            </a:r>
          </a:p>
          <a:p>
            <a:pPr lvl="1"/>
            <a:r>
              <a:rPr lang="en-GB" dirty="0"/>
              <a:t>Pituitary apoplexy (haemorrhagic infarction)</a:t>
            </a:r>
          </a:p>
          <a:p>
            <a:pPr lvl="1"/>
            <a:r>
              <a:rPr lang="en-GB" dirty="0" err="1"/>
              <a:t>Intracavernous</a:t>
            </a:r>
            <a:r>
              <a:rPr lang="en-GB" dirty="0"/>
              <a:t> pathology</a:t>
            </a:r>
          </a:p>
          <a:p>
            <a:pPr lvl="2"/>
            <a:r>
              <a:rPr lang="en-GB" dirty="0"/>
              <a:t>Aneurysm</a:t>
            </a:r>
          </a:p>
          <a:p>
            <a:pPr lvl="2"/>
            <a:r>
              <a:rPr lang="en-GB" dirty="0"/>
              <a:t>Meningioma</a:t>
            </a:r>
          </a:p>
          <a:p>
            <a:pPr lvl="2"/>
            <a:r>
              <a:rPr lang="en-GB" dirty="0"/>
              <a:t>Carotid-cavernous fistula</a:t>
            </a:r>
          </a:p>
          <a:p>
            <a:pPr lvl="2"/>
            <a:r>
              <a:rPr lang="en-GB" dirty="0"/>
              <a:t>Granulomatous inflammation (</a:t>
            </a:r>
            <a:r>
              <a:rPr lang="en-GB" dirty="0" err="1"/>
              <a:t>Tolosa</a:t>
            </a:r>
            <a:r>
              <a:rPr lang="en-GB" dirty="0"/>
              <a:t>-Hunt syndrome)</a:t>
            </a:r>
          </a:p>
          <a:p>
            <a:pPr lvl="1"/>
            <a:r>
              <a:rPr lang="en-GB" dirty="0"/>
              <a:t>May involve the 4</a:t>
            </a:r>
            <a:r>
              <a:rPr lang="en-GB" baseline="30000" dirty="0"/>
              <a:t>th</a:t>
            </a:r>
            <a:r>
              <a:rPr lang="en-GB" dirty="0"/>
              <a:t>, 6</a:t>
            </a:r>
            <a:r>
              <a:rPr lang="en-GB" baseline="30000" dirty="0"/>
              <a:t>th</a:t>
            </a:r>
            <a:r>
              <a:rPr lang="en-GB" dirty="0"/>
              <a:t> nerves and </a:t>
            </a:r>
            <a:r>
              <a:rPr lang="en-GB" dirty="0" smtClean="0"/>
              <a:t>V1 </a:t>
            </a:r>
          </a:p>
        </p:txBody>
      </p:sp>
    </p:spTree>
    <p:extLst>
      <p:ext uri="{BB962C8B-B14F-4D97-AF65-F5344CB8AC3E}">
        <p14:creationId xmlns:p14="http://schemas.microsoft.com/office/powerpoint/2010/main" val="31804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21" y="654575"/>
            <a:ext cx="5630061" cy="540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Intraorbital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2156389"/>
            <a:ext cx="8005907" cy="4549211"/>
          </a:xfrm>
        </p:spPr>
        <p:txBody>
          <a:bodyPr>
            <a:noAutofit/>
          </a:bodyPr>
          <a:lstStyle/>
          <a:p>
            <a:r>
              <a:rPr lang="en-GB" sz="2800" dirty="0" smtClean="0"/>
              <a:t>Superior division innervate the </a:t>
            </a:r>
            <a:r>
              <a:rPr lang="en-GB" sz="2800" dirty="0" err="1" smtClean="0"/>
              <a:t>levator</a:t>
            </a:r>
            <a:r>
              <a:rPr lang="en-GB" sz="2800" dirty="0" smtClean="0"/>
              <a:t> and superior rectus muscle</a:t>
            </a:r>
          </a:p>
          <a:p>
            <a:r>
              <a:rPr lang="en-GB" sz="2800" dirty="0" smtClean="0"/>
              <a:t>Inferior division innervate the MR, IR and IO </a:t>
            </a:r>
            <a:r>
              <a:rPr lang="en-GB" sz="2800" dirty="0" smtClean="0"/>
              <a:t>muscle</a:t>
            </a:r>
          </a:p>
          <a:p>
            <a:r>
              <a:rPr lang="en-GB" sz="2800" dirty="0" smtClean="0"/>
              <a:t>Parasympathetic fibres innervate the sphincter </a:t>
            </a:r>
            <a:r>
              <a:rPr lang="en-GB" sz="2800" dirty="0" err="1" smtClean="0"/>
              <a:t>pupillae</a:t>
            </a:r>
            <a:r>
              <a:rPr lang="en-GB" sz="2800" dirty="0" smtClean="0"/>
              <a:t> and the </a:t>
            </a:r>
            <a:r>
              <a:rPr lang="en-GB" sz="2800" dirty="0" err="1" smtClean="0"/>
              <a:t>ciliary</a:t>
            </a:r>
            <a:r>
              <a:rPr lang="en-GB" sz="2800" smtClean="0"/>
              <a:t> muscle</a:t>
            </a: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Cause</a:t>
            </a:r>
            <a:endParaRPr lang="en-GB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Traumatic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Vascular</a:t>
            </a:r>
          </a:p>
        </p:txBody>
      </p:sp>
    </p:spTree>
    <p:extLst>
      <p:ext uri="{BB962C8B-B14F-4D97-AF65-F5344CB8AC3E}">
        <p14:creationId xmlns:p14="http://schemas.microsoft.com/office/powerpoint/2010/main" val="25450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Pupillomotor</a:t>
            </a:r>
            <a:r>
              <a:rPr lang="en-GB" dirty="0" smtClean="0"/>
              <a:t> fibres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2003989"/>
            <a:ext cx="8005907" cy="4549211"/>
          </a:xfrm>
        </p:spPr>
        <p:txBody>
          <a:bodyPr>
            <a:normAutofit/>
          </a:bodyPr>
          <a:lstStyle/>
          <a:p>
            <a:r>
              <a:rPr lang="en-GB" dirty="0" smtClean="0"/>
              <a:t>Between the brainstem and the cavernous sinus</a:t>
            </a:r>
          </a:p>
          <a:p>
            <a:r>
              <a:rPr lang="en-GB" dirty="0" smtClean="0"/>
              <a:t>Locate superficially in the </a:t>
            </a:r>
            <a:r>
              <a:rPr lang="en-GB" dirty="0" err="1" smtClean="0"/>
              <a:t>superomedial</a:t>
            </a:r>
            <a:r>
              <a:rPr lang="en-GB" dirty="0" smtClean="0"/>
              <a:t> part of the 3</a:t>
            </a:r>
            <a:r>
              <a:rPr lang="en-GB" baseline="30000" dirty="0" smtClean="0"/>
              <a:t>rd</a:t>
            </a:r>
            <a:r>
              <a:rPr lang="en-GB" dirty="0" smtClean="0"/>
              <a:t> nerve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670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Pupillomotor</a:t>
            </a:r>
            <a:r>
              <a:rPr lang="en-GB" dirty="0" smtClean="0"/>
              <a:t> fibres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2003989"/>
            <a:ext cx="8005907" cy="454921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Cause</a:t>
            </a:r>
          </a:p>
          <a:p>
            <a:pPr lvl="1"/>
            <a:r>
              <a:rPr lang="en-GB" dirty="0" smtClean="0"/>
              <a:t>Surgical lesions =&gt; </a:t>
            </a:r>
            <a:r>
              <a:rPr lang="en-GB" dirty="0" err="1" smtClean="0"/>
              <a:t>invole</a:t>
            </a:r>
            <a:r>
              <a:rPr lang="en-GB" dirty="0" smtClean="0"/>
              <a:t> the pupil</a:t>
            </a:r>
          </a:p>
          <a:p>
            <a:pPr lvl="2"/>
            <a:r>
              <a:rPr lang="en-GB" dirty="0" smtClean="0"/>
              <a:t>Aneurysms</a:t>
            </a:r>
          </a:p>
          <a:p>
            <a:pPr lvl="2"/>
            <a:r>
              <a:rPr lang="en-GB" dirty="0" smtClean="0"/>
              <a:t>Trauma</a:t>
            </a:r>
          </a:p>
          <a:p>
            <a:pPr lvl="2"/>
            <a:r>
              <a:rPr lang="en-GB" dirty="0" err="1" smtClean="0"/>
              <a:t>Uncal</a:t>
            </a:r>
            <a:r>
              <a:rPr lang="en-GB" dirty="0" smtClean="0"/>
              <a:t> herniation</a:t>
            </a:r>
          </a:p>
          <a:p>
            <a:pPr lvl="1"/>
            <a:r>
              <a:rPr lang="en-GB" dirty="0" smtClean="0"/>
              <a:t>Medical lesions =&gt; spare the pupil</a:t>
            </a:r>
          </a:p>
          <a:p>
            <a:pPr lvl="2"/>
            <a:r>
              <a:rPr lang="en-GB" dirty="0" smtClean="0"/>
              <a:t>Hypertension</a:t>
            </a:r>
          </a:p>
          <a:p>
            <a:pPr lvl="2"/>
            <a:r>
              <a:rPr lang="en-GB" dirty="0" smtClean="0"/>
              <a:t>Diabetes</a:t>
            </a:r>
            <a:endParaRPr lang="en-GB" dirty="0"/>
          </a:p>
          <a:p>
            <a:pPr marL="457207" lvl="1" indent="0">
              <a:buNone/>
            </a:pPr>
            <a:r>
              <a:rPr lang="en-GB" dirty="0" smtClean="0"/>
              <a:t>*Pupillary involvement may be seen in some diabetes associated 3</a:t>
            </a:r>
            <a:r>
              <a:rPr lang="en-GB" baseline="30000" dirty="0" smtClean="0"/>
              <a:t>rd</a:t>
            </a:r>
            <a:r>
              <a:rPr lang="en-GB" dirty="0" smtClean="0"/>
              <a:t> nerve palsies</a:t>
            </a:r>
          </a:p>
          <a:p>
            <a:pPr marL="457207" lvl="1" indent="0">
              <a:buNone/>
            </a:pPr>
            <a:r>
              <a:rPr lang="en-GB" dirty="0" smtClean="0"/>
              <a:t>*Pupillary sparing does not exclude aneurysm or compressive lesion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337386" cy="559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6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Symptom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7699" y="2156389"/>
            <a:ext cx="8005907" cy="4549211"/>
          </a:xfrm>
        </p:spPr>
        <p:txBody>
          <a:bodyPr>
            <a:normAutofit/>
          </a:bodyPr>
          <a:lstStyle/>
          <a:p>
            <a:r>
              <a:rPr lang="en-GB" dirty="0" smtClean="0"/>
              <a:t>Binocular diplopia</a:t>
            </a:r>
          </a:p>
          <a:p>
            <a:r>
              <a:rPr lang="en-GB" dirty="0" smtClean="0"/>
              <a:t>Ptosis</a:t>
            </a:r>
          </a:p>
          <a:p>
            <a:r>
              <a:rPr lang="en-GB" dirty="0" smtClean="0"/>
              <a:t>With or without pain</a:t>
            </a:r>
          </a:p>
        </p:txBody>
      </p:sp>
    </p:spTree>
    <p:extLst>
      <p:ext uri="{BB962C8B-B14F-4D97-AF65-F5344CB8AC3E}">
        <p14:creationId xmlns:p14="http://schemas.microsoft.com/office/powerpoint/2010/main" val="164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7699" y="2156389"/>
            <a:ext cx="8005907" cy="454921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External </a:t>
            </a:r>
            <a:r>
              <a:rPr lang="en-GB" sz="2800" dirty="0" err="1" smtClean="0"/>
              <a:t>ophthalmoplegia</a:t>
            </a:r>
            <a:endParaRPr lang="en-GB" sz="2800" dirty="0" smtClean="0"/>
          </a:p>
          <a:p>
            <a:pPr lvl="1"/>
            <a:r>
              <a:rPr lang="en-GB" sz="2400" dirty="0" smtClean="0"/>
              <a:t>Complete palsy: limitation of ocular movement in all fields of gaze except temporally</a:t>
            </a:r>
          </a:p>
          <a:p>
            <a:pPr lvl="1"/>
            <a:r>
              <a:rPr lang="en-GB" sz="2400" dirty="0" smtClean="0"/>
              <a:t>Incomplete palsy: partial limitation of ocular movement</a:t>
            </a:r>
          </a:p>
          <a:p>
            <a:pPr lvl="1"/>
            <a:r>
              <a:rPr lang="en-GB" sz="2400" dirty="0" smtClean="0"/>
              <a:t>Superior division palsy: ptosis and an inability to look up</a:t>
            </a:r>
          </a:p>
          <a:p>
            <a:pPr lvl="1"/>
            <a:r>
              <a:rPr lang="en-GB" sz="2400" dirty="0" smtClean="0"/>
              <a:t>Inferior division palsy: Inability to look nasally or inferiorly</a:t>
            </a:r>
          </a:p>
        </p:txBody>
      </p:sp>
    </p:spTree>
    <p:extLst>
      <p:ext uri="{BB962C8B-B14F-4D97-AF65-F5344CB8AC3E}">
        <p14:creationId xmlns:p14="http://schemas.microsoft.com/office/powerpoint/2010/main" val="13738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7699" y="2156389"/>
            <a:ext cx="8005907" cy="454921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Internal </a:t>
            </a:r>
            <a:r>
              <a:rPr lang="en-GB" sz="2800" dirty="0" err="1" smtClean="0"/>
              <a:t>ophthalmoplegia</a:t>
            </a:r>
            <a:endParaRPr lang="en-GB" sz="2800" dirty="0" smtClean="0"/>
          </a:p>
          <a:p>
            <a:pPr lvl="1"/>
            <a:r>
              <a:rPr lang="en-GB" sz="2400" dirty="0" smtClean="0"/>
              <a:t>Pupil-involving: a fixed, dilated, poorly reactive pupil</a:t>
            </a:r>
          </a:p>
          <a:p>
            <a:pPr lvl="1"/>
            <a:r>
              <a:rPr lang="en-GB" sz="2400" dirty="0" smtClean="0"/>
              <a:t>Pupil-sparing: pupil not dilated and normally reactive to light</a:t>
            </a:r>
          </a:p>
          <a:p>
            <a:pPr lvl="1"/>
            <a:r>
              <a:rPr lang="en-GB" sz="2400" dirty="0" smtClean="0"/>
              <a:t>Relative pupil-sparing: pupil partially dilated and sluggishly reactive to light</a:t>
            </a:r>
          </a:p>
        </p:txBody>
      </p:sp>
    </p:spTree>
    <p:extLst>
      <p:ext uri="{BB962C8B-B14F-4D97-AF65-F5344CB8AC3E}">
        <p14:creationId xmlns:p14="http://schemas.microsoft.com/office/powerpoint/2010/main" val="29260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6705600" cy="36115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Review anatomy</a:t>
            </a:r>
            <a:endParaRPr lang="en-US" dirty="0" smtClean="0"/>
          </a:p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Physiopathology</a:t>
            </a:r>
          </a:p>
          <a:p>
            <a:r>
              <a:rPr lang="en-GB" dirty="0" smtClean="0"/>
              <a:t>Symptom and sign</a:t>
            </a:r>
          </a:p>
          <a:p>
            <a:r>
              <a:rPr lang="en-GB" dirty="0" err="1" smtClean="0"/>
              <a:t>Etiology</a:t>
            </a:r>
            <a:endParaRPr lang="en-GB" dirty="0" smtClean="0"/>
          </a:p>
          <a:p>
            <a:r>
              <a:rPr lang="en-GB" dirty="0" smtClean="0"/>
              <a:t>Differential diagnosis</a:t>
            </a:r>
          </a:p>
          <a:p>
            <a:r>
              <a:rPr lang="en-GB" dirty="0" smtClean="0"/>
              <a:t>Work up</a:t>
            </a:r>
          </a:p>
          <a:p>
            <a:r>
              <a:rPr lang="en-GB" dirty="0" smtClean="0"/>
              <a:t>Treatment</a:t>
            </a:r>
          </a:p>
          <a:p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13" y="2631652"/>
            <a:ext cx="6122269" cy="2997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94" y="2631652"/>
            <a:ext cx="6165106" cy="3018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94" y="2631652"/>
            <a:ext cx="6165106" cy="3018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94" y="2631652"/>
            <a:ext cx="6143688" cy="3018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12" y="2631652"/>
            <a:ext cx="6122269" cy="2997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11" y="2631651"/>
            <a:ext cx="6122271" cy="30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5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" y="1007059"/>
            <a:ext cx="9135999" cy="5698541"/>
          </a:xfrm>
        </p:spPr>
      </p:pic>
    </p:spTree>
    <p:extLst>
      <p:ext uri="{BB962C8B-B14F-4D97-AF65-F5344CB8AC3E}">
        <p14:creationId xmlns:p14="http://schemas.microsoft.com/office/powerpoint/2010/main" val="16232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356"/>
            <a:ext cx="9168438" cy="5912644"/>
          </a:xfrm>
        </p:spPr>
      </p:pic>
    </p:spTree>
    <p:extLst>
      <p:ext uri="{BB962C8B-B14F-4D97-AF65-F5344CB8AC3E}">
        <p14:creationId xmlns:p14="http://schemas.microsoft.com/office/powerpoint/2010/main" val="4842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656870"/>
            <a:ext cx="8441176" cy="1400530"/>
          </a:xfrm>
        </p:spPr>
        <p:txBody>
          <a:bodyPr/>
          <a:lstStyle/>
          <a:p>
            <a:r>
              <a:rPr lang="en-US" sz="4000" dirty="0" smtClean="0"/>
              <a:t>Cause of isolated 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nerve palsy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4200"/>
            <a:ext cx="8229600" cy="500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Idiopathic: 25%</a:t>
            </a:r>
          </a:p>
          <a:p>
            <a:r>
              <a:rPr lang="en-GB" dirty="0" smtClean="0"/>
              <a:t>Vascular disease: </a:t>
            </a:r>
          </a:p>
          <a:p>
            <a:pPr lvl="1"/>
            <a:r>
              <a:rPr lang="en-GB" dirty="0" smtClean="0"/>
              <a:t>hypertension and diabetes</a:t>
            </a:r>
          </a:p>
          <a:p>
            <a:pPr lvl="1"/>
            <a:r>
              <a:rPr lang="en-GB" dirty="0" smtClean="0"/>
              <a:t>Pupil-sparing</a:t>
            </a:r>
          </a:p>
          <a:p>
            <a:pPr lvl="1"/>
            <a:r>
              <a:rPr lang="en-GB" dirty="0" smtClean="0"/>
              <a:t>Recovery occurs within 3 months</a:t>
            </a:r>
          </a:p>
          <a:p>
            <a:pPr lvl="1"/>
            <a:r>
              <a:rPr lang="en-GB" dirty="0" smtClean="0"/>
              <a:t>Associated with </a:t>
            </a:r>
            <a:r>
              <a:rPr lang="en-GB" dirty="0" err="1" smtClean="0"/>
              <a:t>periorbital</a:t>
            </a:r>
            <a:r>
              <a:rPr lang="en-GB" dirty="0" smtClean="0"/>
              <a:t> pain</a:t>
            </a:r>
          </a:p>
          <a:p>
            <a:r>
              <a:rPr lang="en-GB" dirty="0" smtClean="0"/>
              <a:t>Aneurysm</a:t>
            </a:r>
          </a:p>
          <a:p>
            <a:pPr lvl="1"/>
            <a:r>
              <a:rPr lang="en-GB" dirty="0" smtClean="0"/>
              <a:t>Posterior communicating artery</a:t>
            </a:r>
          </a:p>
          <a:p>
            <a:pPr lvl="1"/>
            <a:r>
              <a:rPr lang="en-GB" dirty="0" smtClean="0"/>
              <a:t>Painful</a:t>
            </a:r>
          </a:p>
          <a:p>
            <a:pPr lvl="1"/>
            <a:r>
              <a:rPr lang="en-GB" dirty="0" smtClean="0"/>
              <a:t>Pupil involver</a:t>
            </a:r>
          </a:p>
        </p:txBody>
      </p:sp>
    </p:spTree>
    <p:extLst>
      <p:ext uri="{BB962C8B-B14F-4D97-AF65-F5344CB8AC3E}">
        <p14:creationId xmlns:p14="http://schemas.microsoft.com/office/powerpoint/2010/main" val="33802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733070"/>
            <a:ext cx="8441176" cy="1400530"/>
          </a:xfrm>
        </p:spPr>
        <p:txBody>
          <a:bodyPr/>
          <a:lstStyle/>
          <a:p>
            <a:r>
              <a:rPr lang="en-US" sz="4000" dirty="0" smtClean="0"/>
              <a:t>Cause of isolated 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nerve palsy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4200"/>
            <a:ext cx="8229600" cy="5003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Trauma</a:t>
            </a:r>
          </a:p>
          <a:p>
            <a:pPr lvl="1"/>
            <a:r>
              <a:rPr lang="en-GB" dirty="0" smtClean="0"/>
              <a:t>Common cause</a:t>
            </a:r>
          </a:p>
          <a:p>
            <a:pPr lvl="1"/>
            <a:r>
              <a:rPr lang="en-GB" dirty="0" smtClean="0"/>
              <a:t>Direct</a:t>
            </a:r>
          </a:p>
          <a:p>
            <a:pPr lvl="1"/>
            <a:r>
              <a:rPr lang="en-GB" dirty="0" smtClean="0"/>
              <a:t>Secondary to subdural hematoma or </a:t>
            </a:r>
            <a:r>
              <a:rPr lang="en-GB" dirty="0" err="1" smtClean="0"/>
              <a:t>uncal</a:t>
            </a:r>
            <a:r>
              <a:rPr lang="en-GB" dirty="0" smtClean="0"/>
              <a:t> herniation</a:t>
            </a:r>
          </a:p>
          <a:p>
            <a:r>
              <a:rPr lang="en-GB" dirty="0" smtClean="0"/>
              <a:t>Miscellaneous</a:t>
            </a:r>
          </a:p>
          <a:p>
            <a:pPr lvl="1"/>
            <a:r>
              <a:rPr lang="en-GB" dirty="0" smtClean="0"/>
              <a:t>Uncommon</a:t>
            </a:r>
          </a:p>
          <a:p>
            <a:pPr lvl="1"/>
            <a:r>
              <a:rPr lang="en-GB" dirty="0" smtClean="0"/>
              <a:t>Tumours</a:t>
            </a:r>
          </a:p>
          <a:p>
            <a:pPr lvl="1"/>
            <a:r>
              <a:rPr lang="en-GB" dirty="0" smtClean="0"/>
              <a:t>Syphilis</a:t>
            </a:r>
          </a:p>
          <a:p>
            <a:pPr lvl="1"/>
            <a:r>
              <a:rPr lang="en-GB" dirty="0" smtClean="0"/>
              <a:t>Giant cell arteritis</a:t>
            </a:r>
          </a:p>
          <a:p>
            <a:pPr lvl="1"/>
            <a:r>
              <a:rPr lang="en-GB" dirty="0" smtClean="0"/>
              <a:t>Other types of </a:t>
            </a:r>
            <a:r>
              <a:rPr lang="en-GB" dirty="0" err="1" smtClean="0"/>
              <a:t>vasculitis</a:t>
            </a:r>
            <a:r>
              <a:rPr lang="en-GB" dirty="0" smtClean="0"/>
              <a:t> associated with collagen vascular disorder</a:t>
            </a:r>
          </a:p>
        </p:txBody>
      </p:sp>
    </p:spTree>
    <p:extLst>
      <p:ext uri="{BB962C8B-B14F-4D97-AF65-F5344CB8AC3E}">
        <p14:creationId xmlns:p14="http://schemas.microsoft.com/office/powerpoint/2010/main" val="24834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Myasthenia gravis</a:t>
            </a:r>
          </a:p>
          <a:p>
            <a:r>
              <a:rPr lang="en-GB" dirty="0" smtClean="0"/>
              <a:t>Thyroid eye disease</a:t>
            </a:r>
          </a:p>
          <a:p>
            <a:r>
              <a:rPr lang="en-GB" dirty="0" smtClean="0"/>
              <a:t>Chronic progressive external </a:t>
            </a:r>
            <a:r>
              <a:rPr lang="en-GB" dirty="0" err="1" smtClean="0"/>
              <a:t>ophthalmoplegia</a:t>
            </a:r>
            <a:endParaRPr lang="en-GB" dirty="0" smtClean="0"/>
          </a:p>
          <a:p>
            <a:r>
              <a:rPr lang="en-GB" dirty="0" smtClean="0"/>
              <a:t>Idiopathic orbital inflammatory syndrome</a:t>
            </a:r>
          </a:p>
          <a:p>
            <a:r>
              <a:rPr lang="en-GB" dirty="0" err="1" smtClean="0"/>
              <a:t>Internuclear</a:t>
            </a:r>
            <a:r>
              <a:rPr lang="en-GB" dirty="0" smtClean="0"/>
              <a:t> </a:t>
            </a:r>
            <a:r>
              <a:rPr lang="en-GB" dirty="0" err="1" smtClean="0"/>
              <a:t>ophthalmoplegia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Aberrant regeneration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8114964" cy="4195481"/>
          </a:xfrm>
        </p:spPr>
        <p:txBody>
          <a:bodyPr/>
          <a:lstStyle/>
          <a:p>
            <a:r>
              <a:rPr lang="en-GB" dirty="0" smtClean="0"/>
              <a:t>May follow acute traumatic and compressive 3</a:t>
            </a:r>
            <a:r>
              <a:rPr lang="en-GB" baseline="30000" dirty="0" smtClean="0"/>
              <a:t>rd</a:t>
            </a:r>
            <a:r>
              <a:rPr lang="en-GB" dirty="0" smtClean="0"/>
              <a:t> nerve palsy</a:t>
            </a:r>
          </a:p>
          <a:p>
            <a:r>
              <a:rPr lang="en-GB" dirty="0" smtClean="0"/>
              <a:t>Cause by misdirection of regenerating axons which </a:t>
            </a:r>
            <a:r>
              <a:rPr lang="en-GB" dirty="0" err="1" smtClean="0"/>
              <a:t>reinnervate</a:t>
            </a:r>
            <a:r>
              <a:rPr lang="en-GB" dirty="0" smtClean="0"/>
              <a:t> the wrong </a:t>
            </a:r>
            <a:r>
              <a:rPr lang="en-GB" dirty="0" err="1" smtClean="0"/>
              <a:t>extraocular</a:t>
            </a:r>
            <a:r>
              <a:rPr lang="en-GB" dirty="0" smtClean="0"/>
              <a:t> muscle</a:t>
            </a:r>
          </a:p>
          <a:p>
            <a:pPr lvl="1"/>
            <a:r>
              <a:rPr lang="en-GB" dirty="0" smtClean="0"/>
              <a:t>Bizarre defects in ocular motility</a:t>
            </a:r>
          </a:p>
          <a:p>
            <a:r>
              <a:rPr lang="en-GB" dirty="0" smtClean="0"/>
              <a:t>Pupil may also be </a:t>
            </a:r>
            <a:r>
              <a:rPr lang="en-GB" dirty="0" err="1" smtClean="0"/>
              <a:t>involed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626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History</a:t>
            </a:r>
          </a:p>
          <a:p>
            <a:pPr lvl="1"/>
            <a:r>
              <a:rPr lang="en-GB" dirty="0" smtClean="0"/>
              <a:t>Onset and duration of diplopia</a:t>
            </a:r>
          </a:p>
          <a:p>
            <a:pPr lvl="1"/>
            <a:r>
              <a:rPr lang="en-GB" dirty="0" smtClean="0"/>
              <a:t>Recent trauma?</a:t>
            </a:r>
          </a:p>
          <a:p>
            <a:pPr lvl="1"/>
            <a:r>
              <a:rPr lang="en-GB" dirty="0" smtClean="0"/>
              <a:t>Pertinent medical history (diabetes, hypertension, known cancer, CNS mass, recent infection)</a:t>
            </a:r>
          </a:p>
          <a:p>
            <a:pPr lvl="1"/>
            <a:r>
              <a:rPr lang="en-GB" dirty="0" smtClean="0"/>
              <a:t>If = 55 years old =&gt; GCA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Complete ocular examination</a:t>
            </a:r>
          </a:p>
          <a:p>
            <a:pPr lvl="1"/>
            <a:r>
              <a:rPr lang="en-GB" dirty="0" smtClean="0"/>
              <a:t>Pupil</a:t>
            </a:r>
          </a:p>
          <a:p>
            <a:pPr lvl="1"/>
            <a:r>
              <a:rPr lang="en-GB" dirty="0" smtClean="0"/>
              <a:t>Ocular movement</a:t>
            </a:r>
          </a:p>
          <a:p>
            <a:pPr lvl="1"/>
            <a:r>
              <a:rPr lang="en-GB" dirty="0" smtClean="0"/>
              <a:t>VF </a:t>
            </a:r>
          </a:p>
          <a:p>
            <a:pPr lvl="1"/>
            <a:r>
              <a:rPr lang="en-GB" dirty="0" err="1" smtClean="0"/>
              <a:t>Proptosis</a:t>
            </a:r>
            <a:endParaRPr lang="en-GB" dirty="0"/>
          </a:p>
          <a:p>
            <a:r>
              <a:rPr lang="en-GB" dirty="0" smtClean="0"/>
              <a:t>Full neurologic examination</a:t>
            </a:r>
          </a:p>
          <a:p>
            <a:pPr lvl="1"/>
            <a:r>
              <a:rPr lang="en-GB" dirty="0" smtClean="0"/>
              <a:t>Other cranial nerve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Immediate CNS imaging to rule out mass/aneurysm</a:t>
            </a:r>
          </a:p>
          <a:p>
            <a:pPr lvl="1"/>
            <a:r>
              <a:rPr lang="en-GB" dirty="0" smtClean="0"/>
              <a:t>Pupil involving</a:t>
            </a:r>
          </a:p>
          <a:p>
            <a:pPr lvl="1"/>
            <a:r>
              <a:rPr lang="en-GB" dirty="0" smtClean="0"/>
              <a:t>Pupil-sparing</a:t>
            </a:r>
          </a:p>
          <a:p>
            <a:pPr lvl="2"/>
            <a:r>
              <a:rPr lang="en-GB" dirty="0" smtClean="0"/>
              <a:t>Patient = 50 years of age</a:t>
            </a:r>
          </a:p>
          <a:p>
            <a:pPr lvl="2"/>
            <a:r>
              <a:rPr lang="en-GB" dirty="0" smtClean="0"/>
              <a:t>Patient with incomplete third nerve palsies</a:t>
            </a:r>
          </a:p>
          <a:p>
            <a:pPr lvl="2"/>
            <a:r>
              <a:rPr lang="en-GB" dirty="0" smtClean="0"/>
              <a:t>Patients with additional cranial nerve or neurologic abnormalities</a:t>
            </a:r>
          </a:p>
          <a:p>
            <a:pPr lvl="1"/>
            <a:r>
              <a:rPr lang="en-GB" dirty="0" smtClean="0"/>
              <a:t>Children &lt; 10 years of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6" y="-1"/>
            <a:ext cx="8498048" cy="6861031"/>
          </a:xfrm>
        </p:spPr>
      </p:pic>
    </p:spTree>
    <p:extLst>
      <p:ext uri="{BB962C8B-B14F-4D97-AF65-F5344CB8AC3E}">
        <p14:creationId xmlns:p14="http://schemas.microsoft.com/office/powerpoint/2010/main" val="19713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91000"/>
          </a:xfrm>
        </p:spPr>
        <p:txBody>
          <a:bodyPr>
            <a:normAutofit/>
          </a:bodyPr>
          <a:lstStyle/>
          <a:p>
            <a:r>
              <a:rPr lang="en-GB" dirty="0" smtClean="0"/>
              <a:t>Cerebral angiography</a:t>
            </a:r>
          </a:p>
          <a:p>
            <a:pPr lvl="1"/>
            <a:r>
              <a:rPr lang="en-GB" dirty="0" smtClean="0"/>
              <a:t>All patients &gt; 10 years of age with pupil-involving third nerve palsies 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nd whose imaging study is negative</a:t>
            </a:r>
            <a:r>
              <a:rPr lang="en-US" dirty="0" smtClean="0"/>
              <a:t> or show a mass consistent with an aneurysm</a:t>
            </a:r>
          </a:p>
        </p:txBody>
      </p:sp>
    </p:spTree>
    <p:extLst>
      <p:ext uri="{BB962C8B-B14F-4D97-AF65-F5344CB8AC3E}">
        <p14:creationId xmlns:p14="http://schemas.microsoft.com/office/powerpoint/2010/main" val="32184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91000"/>
          </a:xfrm>
        </p:spPr>
        <p:txBody>
          <a:bodyPr>
            <a:normAutofit/>
          </a:bodyPr>
          <a:lstStyle/>
          <a:p>
            <a:r>
              <a:rPr lang="en-GB" dirty="0" smtClean="0"/>
              <a:t>For suspected ischemic disease</a:t>
            </a:r>
          </a:p>
          <a:p>
            <a:pPr lvl="1"/>
            <a:r>
              <a:rPr lang="en-GB" dirty="0" smtClean="0"/>
              <a:t>Check blood pressure</a:t>
            </a:r>
          </a:p>
          <a:p>
            <a:pPr lvl="1"/>
            <a:r>
              <a:rPr lang="en-GB" dirty="0" smtClean="0"/>
              <a:t>Fasting blood sugar</a:t>
            </a:r>
          </a:p>
          <a:p>
            <a:pPr lvl="1"/>
            <a:r>
              <a:rPr lang="en-GB" dirty="0" smtClean="0"/>
              <a:t>Glycosylated </a:t>
            </a:r>
            <a:r>
              <a:rPr lang="en-GB" dirty="0" err="1" smtClean="0"/>
              <a:t>hemoglobine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00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656870"/>
            <a:ext cx="8441176" cy="1400530"/>
          </a:xfrm>
        </p:spPr>
        <p:txBody>
          <a:bodyPr/>
          <a:lstStyle/>
          <a:p>
            <a:r>
              <a:rPr lang="en-US" sz="4000" dirty="0" smtClean="0"/>
              <a:t>Treatment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50038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Treat underlying </a:t>
            </a:r>
            <a:r>
              <a:rPr lang="en-GB" dirty="0" smtClean="0"/>
              <a:t>cause</a:t>
            </a:r>
          </a:p>
          <a:p>
            <a:pPr marL="457200" lvl="1" indent="0">
              <a:buNone/>
            </a:pPr>
            <a:r>
              <a:rPr lang="en-GB" dirty="0" smtClean="0"/>
              <a:t>*Especially : aneurysm =&gt; refer to neurosurgeon</a:t>
            </a:r>
            <a:endParaRPr lang="en-GB" dirty="0" smtClean="0"/>
          </a:p>
          <a:p>
            <a:r>
              <a:rPr lang="en-GB" dirty="0" smtClean="0"/>
              <a:t>Medical</a:t>
            </a:r>
          </a:p>
          <a:p>
            <a:pPr lvl="1"/>
            <a:r>
              <a:rPr lang="en-GB" dirty="0" smtClean="0"/>
              <a:t>Use of Fresnel prisms =&gt; small angle of deviation</a:t>
            </a:r>
          </a:p>
          <a:p>
            <a:pPr lvl="1"/>
            <a:r>
              <a:rPr lang="en-GB" dirty="0" err="1" smtClean="0"/>
              <a:t>Uniocular</a:t>
            </a:r>
            <a:r>
              <a:rPr lang="en-GB" dirty="0" smtClean="0"/>
              <a:t> occlusion =&gt; avoid diplopia</a:t>
            </a:r>
          </a:p>
          <a:p>
            <a:pPr lvl="1"/>
            <a:r>
              <a:rPr lang="en-GB" dirty="0" err="1" smtClean="0"/>
              <a:t>Botulinum</a:t>
            </a:r>
            <a:r>
              <a:rPr lang="en-GB" dirty="0" smtClean="0"/>
              <a:t> toxin injection into the uninvolved lateral rectus muscle =&gt; deviation improve or stabilizes</a:t>
            </a:r>
          </a:p>
          <a:p>
            <a:r>
              <a:rPr lang="en-GB" dirty="0" smtClean="0"/>
              <a:t>Surgery</a:t>
            </a:r>
          </a:p>
          <a:p>
            <a:pPr lvl="1"/>
            <a:r>
              <a:rPr lang="en-GB" dirty="0" smtClean="0"/>
              <a:t>After 6-12 months (may spontaneous improvement)</a:t>
            </a:r>
          </a:p>
          <a:p>
            <a:pPr lvl="1"/>
            <a:r>
              <a:rPr lang="en-GB" dirty="0" smtClean="0"/>
              <a:t>To treat angle deviation, ptosis and cosmetic</a:t>
            </a:r>
          </a:p>
        </p:txBody>
      </p:sp>
    </p:spTree>
    <p:extLst>
      <p:ext uri="{BB962C8B-B14F-4D97-AF65-F5344CB8AC3E}">
        <p14:creationId xmlns:p14="http://schemas.microsoft.com/office/powerpoint/2010/main" val="37559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" y="0"/>
            <a:ext cx="9127309" cy="6857999"/>
          </a:xfrm>
        </p:spPr>
      </p:pic>
    </p:spTree>
    <p:extLst>
      <p:ext uri="{BB962C8B-B14F-4D97-AF65-F5344CB8AC3E}">
        <p14:creationId xmlns:p14="http://schemas.microsoft.com/office/powerpoint/2010/main" val="37919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01534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4200"/>
            <a:ext cx="8229600" cy="5003800"/>
          </a:xfrm>
        </p:spPr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nerve palsy</a:t>
            </a:r>
          </a:p>
          <a:p>
            <a:pPr lvl="1"/>
            <a:r>
              <a:rPr lang="en-US" dirty="0" smtClean="0"/>
              <a:t>Rare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artial or complete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ongenital or acquired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solated or associated with other neurological involvements</a:t>
            </a:r>
          </a:p>
        </p:txBody>
      </p:sp>
    </p:spTree>
    <p:extLst>
      <p:ext uri="{BB962C8B-B14F-4D97-AF65-F5344CB8AC3E}">
        <p14:creationId xmlns:p14="http://schemas.microsoft.com/office/powerpoint/2010/main" val="13600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Physopathology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result from lesion from each part of the trajectory of the nerve: </a:t>
            </a:r>
          </a:p>
          <a:p>
            <a:pPr lvl="1"/>
            <a:r>
              <a:rPr lang="en-US" dirty="0"/>
              <a:t>Nucleus </a:t>
            </a:r>
          </a:p>
          <a:p>
            <a:pPr lvl="1"/>
            <a:r>
              <a:rPr lang="en-US" dirty="0" err="1"/>
              <a:t>Fasicular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Subarachnoid space</a:t>
            </a:r>
          </a:p>
          <a:p>
            <a:pPr lvl="1"/>
            <a:r>
              <a:rPr lang="en-US" dirty="0"/>
              <a:t>Cavernous sinus </a:t>
            </a:r>
          </a:p>
          <a:p>
            <a:pPr lvl="1"/>
            <a:r>
              <a:rPr lang="en-US" dirty="0"/>
              <a:t>Orbit </a:t>
            </a:r>
          </a:p>
        </p:txBody>
      </p:sp>
    </p:spTree>
    <p:extLst>
      <p:ext uri="{BB962C8B-B14F-4D97-AF65-F5344CB8AC3E}">
        <p14:creationId xmlns:p14="http://schemas.microsoft.com/office/powerpoint/2010/main" val="12986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Nuclear complex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7186482" cy="48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Nuclear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981200"/>
            <a:ext cx="6711654" cy="4195481"/>
          </a:xfrm>
        </p:spPr>
        <p:txBody>
          <a:bodyPr/>
          <a:lstStyle/>
          <a:p>
            <a:r>
              <a:rPr lang="en-GB" dirty="0" smtClean="0"/>
              <a:t>Cause</a:t>
            </a:r>
          </a:p>
          <a:p>
            <a:pPr lvl="1"/>
            <a:r>
              <a:rPr lang="en-GB" dirty="0" smtClean="0"/>
              <a:t>Vascular disease</a:t>
            </a:r>
          </a:p>
          <a:p>
            <a:pPr lvl="1"/>
            <a:r>
              <a:rPr lang="en-GB" dirty="0" smtClean="0"/>
              <a:t>Primary tumours</a:t>
            </a:r>
          </a:p>
          <a:p>
            <a:pPr lvl="1"/>
            <a:r>
              <a:rPr lang="en-GB" dirty="0" smtClean="0"/>
              <a:t>Metastases</a:t>
            </a:r>
          </a:p>
        </p:txBody>
      </p:sp>
    </p:spTree>
    <p:extLst>
      <p:ext uri="{BB962C8B-B14F-4D97-AF65-F5344CB8AC3E}">
        <p14:creationId xmlns:p14="http://schemas.microsoft.com/office/powerpoint/2010/main" val="36843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Fasciculus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2129119"/>
            <a:ext cx="8005907" cy="419548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From </a:t>
            </a:r>
            <a:r>
              <a:rPr lang="en-GB" dirty="0"/>
              <a:t>the midbrain and pass into the </a:t>
            </a:r>
            <a:r>
              <a:rPr lang="en-GB" dirty="0" err="1"/>
              <a:t>interpeduncular</a:t>
            </a:r>
            <a:r>
              <a:rPr lang="en-GB" dirty="0"/>
              <a:t> </a:t>
            </a:r>
            <a:r>
              <a:rPr lang="en-GB" dirty="0" smtClean="0"/>
              <a:t>space</a:t>
            </a:r>
          </a:p>
          <a:p>
            <a:r>
              <a:rPr lang="en-GB" dirty="0" smtClean="0"/>
              <a:t>Cause</a:t>
            </a:r>
          </a:p>
          <a:p>
            <a:pPr lvl="1"/>
            <a:r>
              <a:rPr lang="en-GB" dirty="0" smtClean="0"/>
              <a:t>Similar to nucleus’s cause</a:t>
            </a:r>
          </a:p>
          <a:p>
            <a:pPr lvl="1"/>
            <a:r>
              <a:rPr lang="en-GB" dirty="0" err="1" smtClean="0"/>
              <a:t>Benedikt</a:t>
            </a:r>
            <a:r>
              <a:rPr lang="en-GB" dirty="0" smtClean="0"/>
              <a:t> syndrome</a:t>
            </a:r>
          </a:p>
          <a:p>
            <a:pPr lvl="1"/>
            <a:r>
              <a:rPr lang="en-GB" dirty="0" smtClean="0"/>
              <a:t>Weber syndrome</a:t>
            </a:r>
          </a:p>
          <a:p>
            <a:pPr lvl="1"/>
            <a:r>
              <a:rPr lang="en-GB" dirty="0" err="1" smtClean="0"/>
              <a:t>Nothnagel</a:t>
            </a:r>
            <a:r>
              <a:rPr lang="en-GB" dirty="0" smtClean="0"/>
              <a:t> syndrome</a:t>
            </a:r>
          </a:p>
          <a:p>
            <a:pPr lvl="1"/>
            <a:r>
              <a:rPr lang="en-GB" dirty="0" smtClean="0"/>
              <a:t>Claude syndrome</a:t>
            </a:r>
          </a:p>
        </p:txBody>
      </p:sp>
    </p:spTree>
    <p:extLst>
      <p:ext uri="{BB962C8B-B14F-4D97-AF65-F5344CB8AC3E}">
        <p14:creationId xmlns:p14="http://schemas.microsoft.com/office/powerpoint/2010/main" val="31717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840</Words>
  <Application>Microsoft Office PowerPoint</Application>
  <PresentationFormat>On-screen Show (4:3)</PresentationFormat>
  <Paragraphs>189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 Theme</vt:lpstr>
      <vt:lpstr>Third nerve palsy</vt:lpstr>
      <vt:lpstr>Outline</vt:lpstr>
      <vt:lpstr>PowerPoint Presentation</vt:lpstr>
      <vt:lpstr>PowerPoint Presentation</vt:lpstr>
      <vt:lpstr>Introduction </vt:lpstr>
      <vt:lpstr>Physopathology</vt:lpstr>
      <vt:lpstr>Nuclear complex</vt:lpstr>
      <vt:lpstr>Nuclear complex</vt:lpstr>
      <vt:lpstr>Fasciculus</vt:lpstr>
      <vt:lpstr>Basilar</vt:lpstr>
      <vt:lpstr>PowerPoint Presentation</vt:lpstr>
      <vt:lpstr>Intracavernous</vt:lpstr>
      <vt:lpstr>PowerPoint Presentation</vt:lpstr>
      <vt:lpstr>Intraorbital</vt:lpstr>
      <vt:lpstr>Pupillomotor fibres</vt:lpstr>
      <vt:lpstr>Pupillomotor fibres</vt:lpstr>
      <vt:lpstr>Symptom</vt:lpstr>
      <vt:lpstr>Signs</vt:lpstr>
      <vt:lpstr>Signs</vt:lpstr>
      <vt:lpstr>PowerPoint Presentation</vt:lpstr>
      <vt:lpstr>PowerPoint Presentation</vt:lpstr>
      <vt:lpstr>PowerPoint Presentation</vt:lpstr>
      <vt:lpstr>Cause of isolated 3rd nerve palsy</vt:lpstr>
      <vt:lpstr>Cause of isolated 3rd nerve palsy</vt:lpstr>
      <vt:lpstr>Differential diagnosis</vt:lpstr>
      <vt:lpstr>Aberrant regeneration</vt:lpstr>
      <vt:lpstr>Work up</vt:lpstr>
      <vt:lpstr>Work up</vt:lpstr>
      <vt:lpstr>Work up</vt:lpstr>
      <vt:lpstr>Work up</vt:lpstr>
      <vt:lpstr>Work up</vt:lpstr>
      <vt:lpstr>Treatment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Jon micheal</dc:creator>
  <cp:lastModifiedBy>To Vichhey</cp:lastModifiedBy>
  <cp:revision>24</cp:revision>
  <dcterms:created xsi:type="dcterms:W3CDTF">2014-11-18T02:40:32Z</dcterms:created>
  <dcterms:modified xsi:type="dcterms:W3CDTF">2014-12-04T15:45:27Z</dcterms:modified>
</cp:coreProperties>
</file>